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0" r:id="rId4"/>
    <p:sldId id="262" r:id="rId5"/>
    <p:sldId id="259" r:id="rId6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CCC1C-500A-4B65-9BA3-7A0CE1C33B8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A9A5B-7B90-4242-B710-BB4B5554D789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.ubc.ca/~rollin/stats/ssize/n2.html" TargetMode="External"/><Relationship Id="rId2" Type="http://schemas.openxmlformats.org/officeDocument/2006/relationships/hyperlink" Target="http://www.stat.ubc.ca/~rollin/stats/ssiz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2"/>
                </a:solidFill>
              </a:rPr>
              <a:t>PARAMETRI KOJI ODREĐUJU NUŽNU VELIČINU UZORKA</a:t>
            </a:r>
            <a:endParaRPr lang="hr-HR" sz="28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hr-HR" dirty="0" smtClean="0">
                <a:solidFill>
                  <a:schemeClr val="accent2"/>
                </a:solidFill>
              </a:rPr>
              <a:t>Uzorak treba biti veći: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 smtClean="0"/>
              <a:t>Kada je manja razlika koju tražimo (između pokusne i kontrolne skupine); u ovom pokusu to je razlika mu1 i mu2 (v. dalje).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 smtClean="0"/>
              <a:t>Kada je veća varijabilnost podataka s kojima radimo; u ovom postupku to je "</a:t>
            </a:r>
            <a:r>
              <a:rPr lang="hr-HR" sz="2400" dirty="0" err="1" smtClean="0"/>
              <a:t>sigma</a:t>
            </a:r>
            <a:r>
              <a:rPr lang="hr-HR" sz="2400" dirty="0" smtClean="0"/>
              <a:t>".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 smtClean="0"/>
              <a:t> Kada želimo veću snagu studije, </a:t>
            </a:r>
            <a:r>
              <a:rPr lang="hr-HR" sz="2400" dirty="0" err="1" smtClean="0"/>
              <a:t>tj</a:t>
            </a:r>
            <a:r>
              <a:rPr lang="hr-HR" sz="2400" dirty="0" smtClean="0"/>
              <a:t>. vjerojatnost da testiranjem otkrijemo razliku ako ona postoji u populaciji.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 smtClean="0"/>
              <a:t>Kada želimo manju vjerojatnost (P) da je opažena razlika nastala slučajno (za P&lt;0,001 treba veći uzorak nego za P&lt;0,005).</a:t>
            </a:r>
            <a:endParaRPr lang="hr-HR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1301006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2"/>
                </a:solidFill>
              </a:rPr>
              <a:t>IZRAČUN VELIČINE UZORKA</a:t>
            </a:r>
            <a:r>
              <a:rPr lang="hr-HR" sz="2400" dirty="0" smtClean="0">
                <a:solidFill>
                  <a:schemeClr val="accent2"/>
                </a:solidFill>
              </a:rPr>
              <a:t/>
            </a:r>
            <a:br>
              <a:rPr lang="hr-HR" sz="2400" dirty="0" smtClean="0">
                <a:solidFill>
                  <a:schemeClr val="accent2"/>
                </a:solidFill>
              </a:rPr>
            </a:br>
            <a:r>
              <a:rPr lang="hr-HR" sz="2400" dirty="0" smtClean="0">
                <a:solidFill>
                  <a:schemeClr val="accent2"/>
                </a:solidFill>
              </a:rPr>
              <a:t>definicije potrebnih parametara</a:t>
            </a:r>
            <a:endParaRPr lang="hr-HR" sz="24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sz="1800" dirty="0" smtClean="0"/>
              <a:t>Snaga studije (power of the </a:t>
            </a:r>
            <a:r>
              <a:rPr lang="hr-HR" sz="1800" dirty="0" err="1" smtClean="0"/>
              <a:t>study</a:t>
            </a:r>
            <a:r>
              <a:rPr lang="hr-HR" sz="1800" dirty="0" smtClean="0"/>
              <a:t>) znači da će Vaša studija s 80% vjerojatnosti otkriti razliku (koju testirate, između pokusne i kontrolne skupine) ako ona postoji (u programu je već postavljena na 0,8; nju uzmite).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sz="1800" dirty="0" smtClean="0"/>
              <a:t>Razina značajnosti (P) je vjerojatnost da je razlika koju dobijete u studiji nastala slučajno, </a:t>
            </a:r>
            <a:r>
              <a:rPr lang="hr-HR" sz="1800" dirty="0" err="1" smtClean="0"/>
              <a:t>tj</a:t>
            </a:r>
            <a:r>
              <a:rPr lang="hr-HR" sz="1800" dirty="0" smtClean="0"/>
              <a:t>. da stvarno ne postoji (nema razlike između skupina). U programu je već postavljena na 0,05; nju uzmite. Kada je P&lt;0,05, uzimamo da je opažena razlika stvarna (značajna, signifikantna).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sz="1800" dirty="0" smtClean="0"/>
              <a:t>Klinički relevantna razlika: u formulu se uvrste brojevi za mu1 i mu2. To su srednje vrijednosti rezultata u dvije istraživačke skupine. Razlika između te dvije vrijednosti razlika je koju u istraživanju tražimo (testiramo).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sz="1800" dirty="0" smtClean="0"/>
              <a:t>Varijabilnost podataka je standardna devijacija srednje vrijednosti rezultata u dvije istraživačke skupine koju ćete dobiti kada završite studiju (v. dalje kako se ona dobije u fazi planiranja).</a:t>
            </a:r>
            <a:endParaRPr lang="hr-HR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2"/>
                </a:solidFill>
              </a:rPr>
              <a:t>POSTUPAK IZRAČUNA VELIČINE UZORKA</a:t>
            </a:r>
            <a:endParaRPr lang="hr-HR" sz="28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80920" cy="5472608"/>
          </a:xfrm>
        </p:spPr>
        <p:txBody>
          <a:bodyPr/>
          <a:lstStyle/>
          <a:p>
            <a:r>
              <a:rPr lang="hr-HR" sz="2400" dirty="0" smtClean="0"/>
              <a:t>Na </a:t>
            </a:r>
            <a:r>
              <a:rPr lang="hr-HR" sz="2400" dirty="0" err="1" smtClean="0"/>
              <a:t>svemrežju</a:t>
            </a:r>
            <a:r>
              <a:rPr lang="hr-HR" sz="2400" dirty="0" smtClean="0"/>
              <a:t> dođite na stranicu s programom za izračun, poveznicom </a:t>
            </a:r>
            <a:r>
              <a:rPr lang="hr-HR" sz="2400" u="sng" dirty="0" smtClean="0">
                <a:hlinkClick r:id="rId2"/>
              </a:rPr>
              <a:t>http://www.stat.ubc.ca/~</a:t>
            </a:r>
            <a:r>
              <a:rPr lang="hr-HR" sz="2400" u="sng" dirty="0" err="1" smtClean="0">
                <a:hlinkClick r:id="rId2"/>
              </a:rPr>
              <a:t>rollin</a:t>
            </a:r>
            <a:r>
              <a:rPr lang="hr-HR" sz="2400" u="sng" dirty="0" smtClean="0">
                <a:hlinkClick r:id="rId2"/>
              </a:rPr>
              <a:t>/</a:t>
            </a:r>
            <a:r>
              <a:rPr lang="hr-HR" sz="2400" u="sng" dirty="0" err="1" smtClean="0">
                <a:hlinkClick r:id="rId2"/>
              </a:rPr>
              <a:t>stats</a:t>
            </a:r>
            <a:r>
              <a:rPr lang="hr-HR" sz="2400" u="sng" dirty="0" smtClean="0">
                <a:hlinkClick r:id="rId2"/>
              </a:rPr>
              <a:t>/</a:t>
            </a:r>
            <a:r>
              <a:rPr lang="hr-HR" sz="2400" u="sng" dirty="0" err="1" smtClean="0">
                <a:hlinkClick r:id="rId2"/>
              </a:rPr>
              <a:t>ssize</a:t>
            </a:r>
            <a:r>
              <a:rPr lang="hr-HR" sz="2400" u="sng" dirty="0" smtClean="0">
                <a:hlinkClick r:id="rId2"/>
              </a:rPr>
              <a:t>/</a:t>
            </a:r>
            <a:r>
              <a:rPr lang="hr-HR" sz="2400" u="sng" dirty="0" smtClean="0"/>
              <a:t>.</a:t>
            </a:r>
            <a:endParaRPr lang="hr-HR" sz="2400" dirty="0" smtClean="0"/>
          </a:p>
          <a:p>
            <a:r>
              <a:rPr lang="hr-HR" sz="2400" dirty="0" smtClean="0"/>
              <a:t>Odaberite usporedbu (</a:t>
            </a:r>
            <a:r>
              <a:rPr lang="en-US" sz="2400" dirty="0" smtClean="0"/>
              <a:t>comparison</a:t>
            </a:r>
            <a:r>
              <a:rPr lang="hr-HR" sz="2400" dirty="0" smtClean="0"/>
              <a:t>) koju želite napraviti.</a:t>
            </a:r>
          </a:p>
          <a:p>
            <a:r>
              <a:rPr lang="hr-HR" sz="2400" dirty="0" smtClean="0"/>
              <a:t>Pretpostavimo da Vam treba "</a:t>
            </a:r>
            <a:r>
              <a:rPr lang="en-US" sz="2400" dirty="0" smtClean="0">
                <a:hlinkClick r:id="rId3"/>
              </a:rPr>
              <a:t> Comparing Means for Two Independent Samples</a:t>
            </a:r>
            <a:r>
              <a:rPr lang="hr-HR" sz="2400" dirty="0" smtClean="0"/>
              <a:t>".</a:t>
            </a:r>
          </a:p>
          <a:p>
            <a:r>
              <a:rPr lang="hr-HR" sz="2400" dirty="0" smtClean="0"/>
              <a:t>Ostavite (</a:t>
            </a:r>
            <a:r>
              <a:rPr lang="en-US" sz="2400" dirty="0" smtClean="0"/>
              <a:t>default</a:t>
            </a:r>
            <a:r>
              <a:rPr lang="hr-HR" sz="2400" dirty="0" smtClean="0"/>
              <a:t>) da je </a:t>
            </a:r>
            <a:r>
              <a:rPr lang="hr-HR" sz="2400" dirty="0" smtClean="0">
                <a:solidFill>
                  <a:schemeClr val="accent2"/>
                </a:solidFill>
              </a:rPr>
              <a:t>α 0,05</a:t>
            </a:r>
            <a:r>
              <a:rPr lang="hr-HR" sz="2400" dirty="0" smtClean="0"/>
              <a:t>, </a:t>
            </a:r>
            <a:r>
              <a:rPr lang="hr-HR" sz="2400" dirty="0" smtClean="0">
                <a:solidFill>
                  <a:schemeClr val="accent2"/>
                </a:solidFill>
              </a:rPr>
              <a:t>snaga studije 0,8 </a:t>
            </a:r>
            <a:r>
              <a:rPr lang="hr-HR" sz="2400" dirty="0" smtClean="0"/>
              <a:t>i da je </a:t>
            </a:r>
            <a:r>
              <a:rPr lang="hr-HR" sz="2400" dirty="0" smtClean="0">
                <a:solidFill>
                  <a:schemeClr val="accent2"/>
                </a:solidFill>
              </a:rPr>
              <a:t>test dvostrani</a:t>
            </a:r>
            <a:r>
              <a:rPr lang="hr-HR" sz="2400" dirty="0" smtClean="0"/>
              <a:t> (</a:t>
            </a:r>
            <a:r>
              <a:rPr lang="en-US" sz="2400" dirty="0" smtClean="0"/>
              <a:t>two-sided</a:t>
            </a:r>
            <a:r>
              <a:rPr lang="hr-HR" sz="2400" dirty="0" smtClean="0"/>
              <a:t>).</a:t>
            </a:r>
          </a:p>
          <a:p>
            <a:r>
              <a:rPr lang="hr-HR" sz="2400" dirty="0" smtClean="0"/>
              <a:t>Za </a:t>
            </a:r>
            <a:r>
              <a:rPr lang="hr-HR" sz="2400" dirty="0" smtClean="0">
                <a:solidFill>
                  <a:schemeClr val="accent2"/>
                </a:solidFill>
              </a:rPr>
              <a:t>mu1</a:t>
            </a:r>
            <a:r>
              <a:rPr lang="hr-HR" sz="2400" dirty="0" smtClean="0"/>
              <a:t> upišite srednju vrijednost iz svoje pokusne skupine.</a:t>
            </a:r>
          </a:p>
          <a:p>
            <a:r>
              <a:rPr lang="hr-HR" sz="2400" dirty="0" smtClean="0"/>
              <a:t>Za </a:t>
            </a:r>
            <a:r>
              <a:rPr lang="hr-HR" sz="2400" dirty="0" smtClean="0">
                <a:solidFill>
                  <a:schemeClr val="accent2"/>
                </a:solidFill>
              </a:rPr>
              <a:t>mu2</a:t>
            </a:r>
            <a:r>
              <a:rPr lang="hr-HR" sz="2400" dirty="0" smtClean="0"/>
              <a:t> upišite srednju vrijednost iz svoje kontrolne skupine.</a:t>
            </a:r>
          </a:p>
          <a:p>
            <a:r>
              <a:rPr lang="hr-HR" sz="2400" dirty="0" smtClean="0"/>
              <a:t>Za </a:t>
            </a:r>
            <a:r>
              <a:rPr lang="en-US" sz="2400" dirty="0" smtClean="0">
                <a:solidFill>
                  <a:schemeClr val="accent2"/>
                </a:solidFill>
              </a:rPr>
              <a:t>sigma</a:t>
            </a:r>
            <a:r>
              <a:rPr lang="hr-HR" sz="2400" dirty="0" smtClean="0"/>
              <a:t> upišite standardnu devijaciju (veću) iz svoje kontrolne ili pokusne skupine.</a:t>
            </a:r>
          </a:p>
          <a:p>
            <a:r>
              <a:rPr lang="hr-HR" sz="2400" dirty="0" smtClean="0"/>
              <a:t>Pritisnite na polje "</a:t>
            </a:r>
            <a:r>
              <a:rPr lang="en-US" sz="2400" dirty="0" smtClean="0">
                <a:solidFill>
                  <a:schemeClr val="accent2"/>
                </a:solidFill>
              </a:rPr>
              <a:t>sample size</a:t>
            </a:r>
            <a:r>
              <a:rPr lang="hr-HR" sz="2400" dirty="0" smtClean="0"/>
              <a:t>"; dobili ste potreban broj ispitanika u </a:t>
            </a:r>
            <a:r>
              <a:rPr lang="hr-HR" sz="2400" u="sng" dirty="0" smtClean="0"/>
              <a:t>svako</a:t>
            </a:r>
            <a:r>
              <a:rPr lang="hr-HR" sz="2400" dirty="0" smtClean="0"/>
              <a:t>j skupini.</a:t>
            </a:r>
          </a:p>
          <a:p>
            <a:endParaRPr lang="hr-HR" sz="2400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350"/>
            <a:ext cx="7918648" cy="864394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accent2"/>
                </a:solidFill>
              </a:rPr>
              <a:t>PROCJENA VELIČINE UZORKA – PRAKTIČNE NAPOMENE</a:t>
            </a:r>
            <a:endParaRPr lang="hr-HR" sz="3200" dirty="0">
              <a:solidFill>
                <a:schemeClr val="accent2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36575" y="1357313"/>
            <a:ext cx="8250238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sr-Latn-CS" sz="200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114425" y="1987550"/>
            <a:ext cx="263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endParaRPr lang="sr-Latn-C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36574" y="1400174"/>
            <a:ext cx="7923858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dirty="0" smtClean="0"/>
              <a:t>U </a:t>
            </a:r>
            <a:r>
              <a:rPr lang="hr-HR" sz="2400" dirty="0"/>
              <a:t>procjenu veličine uzorka treba uključiti i </a:t>
            </a:r>
            <a:r>
              <a:rPr lang="hr-HR" sz="2400" dirty="0" smtClean="0"/>
              <a:t>očekivano osipanje ispitanika, npr</a:t>
            </a:r>
            <a:r>
              <a:rPr lang="hr-HR" sz="2400" dirty="0"/>
              <a:t>. dodati 20-30% za istraživanja koja će </a:t>
            </a:r>
            <a:r>
              <a:rPr lang="hr-HR" sz="2400" dirty="0" smtClean="0"/>
              <a:t>dulje trajati.</a:t>
            </a:r>
          </a:p>
          <a:p>
            <a:pPr marL="0" lvl="1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dirty="0" smtClean="0"/>
              <a:t>Broj ispitanika zaokružite na cijeli broj.</a:t>
            </a:r>
          </a:p>
          <a:p>
            <a:pPr marL="0" lvl="1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dirty="0" smtClean="0"/>
              <a:t>Procijenite koliko će Vam vremena trebati da prikupite uzorak čiju ste nužnu (minimalnu) veličinu ovdje procijenili.</a:t>
            </a:r>
          </a:p>
          <a:p>
            <a:pPr marL="0" lvl="1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dirty="0" smtClean="0"/>
              <a:t>Veličina uzorka jest jako važna, ali ne će pomoći ako sam uzorak nije dobro odabran!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2"/>
                </a:solidFill>
              </a:rPr>
              <a:t>PRIMJER PISANJA TEKSTA S OPISOM IZRAČUNA VELIČINE UZORKA</a:t>
            </a:r>
            <a:br>
              <a:rPr lang="hr-HR" sz="2800" dirty="0" smtClean="0">
                <a:solidFill>
                  <a:schemeClr val="accent2"/>
                </a:solidFill>
              </a:rPr>
            </a:br>
            <a:endParaRPr lang="hr-HR" sz="28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400600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sz="1600" dirty="0" smtClean="0">
                <a:solidFill>
                  <a:schemeClr val="accent2"/>
                </a:solidFill>
              </a:rPr>
              <a:t>PRIMJER 1: IMATE VLASTITE PRETHODN0 DOBIVENE REZULTATE</a:t>
            </a:r>
          </a:p>
          <a:p>
            <a:pPr marL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sz="1400" dirty="0" smtClean="0"/>
              <a:t>Potrebnu veličinu uzorka izračunali smo s pomoću mrežnoga programa koji se nalazi na mrežnoj stranici http://www.stat.ubc.ca/~</a:t>
            </a:r>
            <a:r>
              <a:rPr lang="hr-HR" sz="1400" dirty="0" err="1" smtClean="0"/>
              <a:t>rollin</a:t>
            </a:r>
            <a:r>
              <a:rPr lang="hr-HR" sz="1400" dirty="0" smtClean="0"/>
              <a:t>/</a:t>
            </a:r>
            <a:r>
              <a:rPr lang="hr-HR" sz="1400" dirty="0" err="1" smtClean="0"/>
              <a:t>stats</a:t>
            </a:r>
            <a:r>
              <a:rPr lang="hr-HR" sz="1400" dirty="0" smtClean="0"/>
              <a:t>/</a:t>
            </a:r>
            <a:r>
              <a:rPr lang="hr-HR" sz="1400" dirty="0" err="1" smtClean="0"/>
              <a:t>ssize</a:t>
            </a:r>
            <a:r>
              <a:rPr lang="hr-HR" sz="1400" dirty="0" smtClean="0"/>
              <a:t>/. U izračunu smo se poslužili našim prethodno objavljenim rezultatima (14). [ili: … rezultatima našega neobjavljenog preliminarnog (pilotnog) istraživanja .] Aritmetička sredina u pokusnoj skupini bila je 1400 mL (mu1), a u kontrolnoj 1100 mL (mu2), uz standardnu devijaciju (</a:t>
            </a:r>
            <a:r>
              <a:rPr lang="hr-HR" sz="1400" dirty="0" err="1" smtClean="0"/>
              <a:t>sigma</a:t>
            </a:r>
            <a:r>
              <a:rPr lang="hr-HR" sz="1400" dirty="0" smtClean="0"/>
              <a:t>) od 450 mL (u pokusnoj skupini; u kontrolnoj skupini bila je 426 mL). Uz odabranu snagu studije od 0.8 i razinu značajnosti </a:t>
            </a:r>
            <a:r>
              <a:rPr lang="hr-HR" sz="1400" i="1" dirty="0" smtClean="0"/>
              <a:t>P</a:t>
            </a:r>
            <a:r>
              <a:rPr lang="hr-HR" sz="1400" dirty="0" smtClean="0"/>
              <a:t>&lt;0.05 izračunali smo treba nam 28 ispitanika po skupini.</a:t>
            </a:r>
          </a:p>
          <a:p>
            <a:pPr marL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sz="1600" dirty="0" smtClean="0">
                <a:solidFill>
                  <a:schemeClr val="accent2"/>
                </a:solidFill>
              </a:rPr>
              <a:t>PRIMJER 2: PODATKE ZA IZRAČUN UZELI STE IZ LITERATURE (PUBLIKACIJA U KOJOJ SU MJERENI PARAMETRI MU1 I MU2 KOJE I VI PLANIRATE MJERITI)</a:t>
            </a:r>
          </a:p>
          <a:p>
            <a:pPr marL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sz="1400" dirty="0" smtClean="0"/>
              <a:t>Do broja 60 ispitanika (30 ispitanika po skupini) došli (došla, došao) smo (sam) s pomoću mrežnoga programa za izračun broja ispitanika koji se nalazi na mrežnoj stranici http://www.stat.ubc.ca/~</a:t>
            </a:r>
            <a:r>
              <a:rPr lang="hr-HR" sz="1400" dirty="0" err="1" smtClean="0"/>
              <a:t>rollin</a:t>
            </a:r>
            <a:r>
              <a:rPr lang="hr-HR" sz="1400" dirty="0" smtClean="0"/>
              <a:t>/</a:t>
            </a:r>
            <a:r>
              <a:rPr lang="hr-HR" sz="1400" dirty="0" err="1" smtClean="0"/>
              <a:t>stats</a:t>
            </a:r>
            <a:r>
              <a:rPr lang="hr-HR" sz="1400" dirty="0" smtClean="0"/>
              <a:t>/</a:t>
            </a:r>
            <a:r>
              <a:rPr lang="hr-HR" sz="1400" dirty="0" err="1" smtClean="0"/>
              <a:t>ssize</a:t>
            </a:r>
            <a:r>
              <a:rPr lang="hr-HR" sz="1400" dirty="0" smtClean="0"/>
              <a:t>/. Da bismo dobili očekivanu razliku od 1400 mL krvi u pokusnoj skupini, a 1100 mL u kontrolnoj skupini (prema referenciji 17), uz standardnu devijaciju od oko 450 mL te snagu studije od 0.8 i razinu značajnosti </a:t>
            </a:r>
            <a:r>
              <a:rPr lang="hr-HR" sz="1400" i="1" dirty="0" smtClean="0"/>
              <a:t>P</a:t>
            </a:r>
            <a:r>
              <a:rPr lang="hr-HR" sz="1400" dirty="0" smtClean="0"/>
              <a:t>&lt;0.05 izračunali smo treba nam 28 ispitanika po skupini.</a:t>
            </a:r>
          </a:p>
          <a:p>
            <a:pPr marL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sz="1600" dirty="0" smtClean="0">
                <a:solidFill>
                  <a:schemeClr val="accent2"/>
                </a:solidFill>
              </a:rPr>
              <a:t>PRIMJER 3: VAŠA PROCJENA</a:t>
            </a:r>
          </a:p>
          <a:p>
            <a:pPr marL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sz="1400" dirty="0" smtClean="0"/>
              <a:t>Potrebnu veličinu uzorka izračunali smo s pomoću mrežnoga programa koji se nalazi na mrežnoj stranici http://www.stat.ubc.ca/~</a:t>
            </a:r>
            <a:r>
              <a:rPr lang="hr-HR" sz="1400" dirty="0" err="1" smtClean="0"/>
              <a:t>rollin</a:t>
            </a:r>
            <a:r>
              <a:rPr lang="hr-HR" sz="1400" dirty="0" smtClean="0"/>
              <a:t>/</a:t>
            </a:r>
            <a:r>
              <a:rPr lang="hr-HR" sz="1400" dirty="0" err="1" smtClean="0"/>
              <a:t>stats</a:t>
            </a:r>
            <a:r>
              <a:rPr lang="hr-HR" sz="1400" dirty="0" smtClean="0"/>
              <a:t>/</a:t>
            </a:r>
            <a:r>
              <a:rPr lang="hr-HR" sz="1400" dirty="0" err="1" smtClean="0"/>
              <a:t>ssize</a:t>
            </a:r>
            <a:r>
              <a:rPr lang="hr-HR" sz="1400" dirty="0" smtClean="0"/>
              <a:t>/. </a:t>
            </a:r>
            <a:r>
              <a:rPr lang="hr-HR" sz="1400" dirty="0" err="1" smtClean="0"/>
              <a:t>Pslužili</a:t>
            </a:r>
            <a:r>
              <a:rPr lang="hr-HR" sz="1400" dirty="0" smtClean="0"/>
              <a:t> smo se vlastitom procjenom parametara potrebnih za izračun, jer nismo  imali prethodnih vlastitih rezultata a u literaturi nismo našli mjerenja naše glavne mjere ishoda u dostatno sličnim uvjetima. Uzeli smo da je aritmetička sredina u pokusnoj skupini 1400 mL (mu1), a u kontrolnoj 1100 mL (mu2), uz standardnu devijaciju (</a:t>
            </a:r>
            <a:r>
              <a:rPr lang="hr-HR" sz="1400" dirty="0" err="1" smtClean="0"/>
              <a:t>sigma</a:t>
            </a:r>
            <a:r>
              <a:rPr lang="hr-HR" sz="1400" dirty="0" smtClean="0"/>
              <a:t>) od 450 mL. Uz odabranu snagu studije od 0.8 i razinu značajnosti </a:t>
            </a:r>
            <a:r>
              <a:rPr lang="hr-HR" sz="1400" i="1" dirty="0" smtClean="0"/>
              <a:t>P</a:t>
            </a:r>
            <a:r>
              <a:rPr lang="hr-HR" sz="1400" dirty="0" smtClean="0"/>
              <a:t>&lt;0.05 izračunali smo treba nam 28 ispitanika po skupini.</a:t>
            </a:r>
          </a:p>
          <a:p>
            <a:pPr marL="0">
              <a:spcBef>
                <a:spcPts val="0"/>
              </a:spcBef>
              <a:spcAft>
                <a:spcPts val="1200"/>
              </a:spcAft>
              <a:buNone/>
            </a:pPr>
            <a:endParaRPr lang="hr-HR" sz="1600" dirty="0" smtClean="0"/>
          </a:p>
          <a:p>
            <a:pPr marL="0">
              <a:spcBef>
                <a:spcPts val="0"/>
              </a:spcBef>
              <a:spcAft>
                <a:spcPts val="1200"/>
              </a:spcAft>
              <a:buNone/>
            </a:pPr>
            <a:endParaRPr lang="hr-HR" sz="1600" dirty="0" smtClean="0"/>
          </a:p>
          <a:p>
            <a:endParaRPr lang="hr-HR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799</Words>
  <Application>Microsoft Office PowerPoint</Application>
  <PresentationFormat>Prikaz na zaslonu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6" baseType="lpstr">
      <vt:lpstr>Office Theme</vt:lpstr>
      <vt:lpstr>PARAMETRI KOJI ODREĐUJU NUŽNU VELIČINU UZORKA</vt:lpstr>
      <vt:lpstr>IZRAČUN VELIČINE UZORKA definicije potrebnih parametara</vt:lpstr>
      <vt:lpstr>POSTUPAK IZRAČUNA VELIČINE UZORKA</vt:lpstr>
      <vt:lpstr>PROCJENA VELIČINE UZORKA – PRAKTIČNE NAPOMENE</vt:lpstr>
      <vt:lpstr>PRIMJER PISANJA TEKSTA S OPISOM IZRAČUNA VELIČINE UZORKA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Matko Marušić</dc:creator>
  <cp:lastModifiedBy>HUM</cp:lastModifiedBy>
  <cp:revision>28</cp:revision>
  <dcterms:created xsi:type="dcterms:W3CDTF">2015-10-28T13:03:46Z</dcterms:created>
  <dcterms:modified xsi:type="dcterms:W3CDTF">2017-02-20T09:13:55Z</dcterms:modified>
</cp:coreProperties>
</file>